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3ABAA-16CF-427F-A3B9-113ED8E5F2A2}" type="datetimeFigureOut">
              <a:rPr lang="fr-FR" smtClean="0"/>
              <a:pPr/>
              <a:t>02/04/2009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2F3CB-BCFB-4184-8E07-E38B4F0F32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F3CB-BCFB-4184-8E07-E38B4F0F32AE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1C49-D843-49C7-AA74-7253CC41FA1B}" type="datetimeFigureOut">
              <a:rPr lang="fr-FR" smtClean="0"/>
              <a:pPr/>
              <a:t>02/04/2009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331D-8483-4CBD-94FD-704EFD311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1C49-D843-49C7-AA74-7253CC41FA1B}" type="datetimeFigureOut">
              <a:rPr lang="fr-FR" smtClean="0"/>
              <a:pPr/>
              <a:t>02/04/2009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331D-8483-4CBD-94FD-704EFD311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1C49-D843-49C7-AA74-7253CC41FA1B}" type="datetimeFigureOut">
              <a:rPr lang="fr-FR" smtClean="0"/>
              <a:pPr/>
              <a:t>02/04/2009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331D-8483-4CBD-94FD-704EFD311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1C49-D843-49C7-AA74-7253CC41FA1B}" type="datetimeFigureOut">
              <a:rPr lang="fr-FR" smtClean="0"/>
              <a:pPr/>
              <a:t>02/04/2009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331D-8483-4CBD-94FD-704EFD311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1C49-D843-49C7-AA74-7253CC41FA1B}" type="datetimeFigureOut">
              <a:rPr lang="fr-FR" smtClean="0"/>
              <a:pPr/>
              <a:t>02/04/2009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331D-8483-4CBD-94FD-704EFD311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1C49-D843-49C7-AA74-7253CC41FA1B}" type="datetimeFigureOut">
              <a:rPr lang="fr-FR" smtClean="0"/>
              <a:pPr/>
              <a:t>02/04/2009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331D-8483-4CBD-94FD-704EFD311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1C49-D843-49C7-AA74-7253CC41FA1B}" type="datetimeFigureOut">
              <a:rPr lang="fr-FR" smtClean="0"/>
              <a:pPr/>
              <a:t>02/04/2009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331D-8483-4CBD-94FD-704EFD311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1C49-D843-49C7-AA74-7253CC41FA1B}" type="datetimeFigureOut">
              <a:rPr lang="fr-FR" smtClean="0"/>
              <a:pPr/>
              <a:t>02/04/2009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331D-8483-4CBD-94FD-704EFD311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1C49-D843-49C7-AA74-7253CC41FA1B}" type="datetimeFigureOut">
              <a:rPr lang="fr-FR" smtClean="0"/>
              <a:pPr/>
              <a:t>02/04/2009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331D-8483-4CBD-94FD-704EFD311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1C49-D843-49C7-AA74-7253CC41FA1B}" type="datetimeFigureOut">
              <a:rPr lang="fr-FR" smtClean="0"/>
              <a:pPr/>
              <a:t>02/04/2009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331D-8483-4CBD-94FD-704EFD311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1C49-D843-49C7-AA74-7253CC41FA1B}" type="datetimeFigureOut">
              <a:rPr lang="fr-FR" smtClean="0"/>
              <a:pPr/>
              <a:t>02/04/2009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4E331D-8483-4CBD-94FD-704EFD311D6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291C49-D843-49C7-AA74-7253CC41FA1B}" type="datetimeFigureOut">
              <a:rPr lang="fr-FR" smtClean="0"/>
              <a:pPr/>
              <a:t>02/04/2009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4E331D-8483-4CBD-94FD-704EFD311D60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Correction TP1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Exercice 4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Afficher les notes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afficher toutes les notes, il faut utiliser une boucle.</a:t>
            </a:r>
          </a:p>
          <a:p>
            <a:r>
              <a:rPr lang="fr-FR" dirty="0" smtClean="0"/>
              <a:t>Deux manières de faire :</a:t>
            </a:r>
          </a:p>
          <a:p>
            <a:pPr>
              <a:buNone/>
            </a:pP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void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afficherNotes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for(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i=0;i&lt;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this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-&gt;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nb;i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	*(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this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-&gt;tableau[i]).affiche();</a:t>
            </a:r>
          </a:p>
          <a:p>
            <a:pPr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57290" y="4214818"/>
            <a:ext cx="6072230" cy="500066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24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this</a:t>
            </a:r>
            <a:r>
              <a:rPr lang="fr-FR" sz="2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-&gt;tableau[i]-&gt;affiche();</a:t>
            </a:r>
            <a:endParaRPr lang="fr-FR" sz="24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this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est un pointeur !</a:t>
            </a:r>
          </a:p>
          <a:p>
            <a:pPr lvl="1"/>
            <a:r>
              <a:rPr lang="fr-FR" dirty="0" smtClean="0"/>
              <a:t>C’est un pointeur sur nous même</a:t>
            </a: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-&gt;</a:t>
            </a:r>
            <a:r>
              <a:rPr lang="fr-FR" dirty="0" smtClean="0"/>
              <a:t> permet d’utiliser les méthodes et attributs d’un pointeur</a:t>
            </a:r>
          </a:p>
          <a:p>
            <a:pPr lvl="1"/>
            <a:r>
              <a:rPr lang="fr-FR" dirty="0" smtClean="0"/>
              <a:t>Si c’est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this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-&gt;</a:t>
            </a:r>
            <a:r>
              <a:rPr lang="fr-FR" dirty="0" smtClean="0"/>
              <a:t>, c’est les méthodes et attributs de notre classe</a:t>
            </a:r>
          </a:p>
          <a:p>
            <a:pPr lvl="1"/>
            <a:r>
              <a:rPr lang="fr-FR" dirty="0" smtClean="0"/>
              <a:t>Si c’est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ptr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-&gt;</a:t>
            </a:r>
            <a:r>
              <a:rPr lang="fr-FR" dirty="0" smtClean="0"/>
              <a:t>, c’est les méthodes et attributs de la classe de l’objet pointé…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Mais c’est pas tout…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401080" cy="4389120"/>
          </a:xfrm>
        </p:spPr>
        <p:txBody>
          <a:bodyPr/>
          <a:lstStyle/>
          <a:p>
            <a:r>
              <a:rPr lang="fr-FR" dirty="0" smtClean="0"/>
              <a:t>Il faut permettre de faire un tableau de différentes tailles</a:t>
            </a:r>
          </a:p>
          <a:p>
            <a:pPr lvl="1"/>
            <a:r>
              <a:rPr lang="fr-FR" dirty="0" smtClean="0"/>
              <a:t>Il faut donc faire un pointeur sur un tableau de pointeurs</a:t>
            </a:r>
          </a:p>
          <a:p>
            <a:pPr lvl="1"/>
            <a:r>
              <a:rPr lang="fr-FR" dirty="0" smtClean="0"/>
              <a:t>Deux manières :</a:t>
            </a:r>
          </a:p>
          <a:p>
            <a:pPr lvl="2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Note **tableau;</a:t>
            </a:r>
          </a:p>
          <a:p>
            <a:pPr lvl="2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Note *tableau[];</a:t>
            </a:r>
          </a:p>
          <a:p>
            <a:pPr lvl="1"/>
            <a:r>
              <a:rPr lang="fr-FR" dirty="0" smtClean="0"/>
              <a:t>Choisissez celle que vous préférez…</a:t>
            </a:r>
          </a:p>
          <a:p>
            <a:r>
              <a:rPr lang="fr-FR" dirty="0" smtClean="0"/>
              <a:t>Ensuite, créer le tableau comme ça :</a:t>
            </a:r>
          </a:p>
          <a:p>
            <a:pPr lvl="1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tableau=new Note*[10];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Ça se complique…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Bon, et le destructeur ?</a:t>
            </a:r>
          </a:p>
          <a:p>
            <a:pPr lvl="1"/>
            <a:r>
              <a:rPr lang="fr-FR" dirty="0" smtClean="0"/>
              <a:t>On a tous pensé faire</a:t>
            </a:r>
          </a:p>
          <a:p>
            <a:pPr lvl="2"/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delete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[]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this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-&gt;tableau;</a:t>
            </a:r>
          </a:p>
          <a:p>
            <a:pPr lvl="1"/>
            <a:r>
              <a:rPr lang="fr-FR" dirty="0" smtClean="0"/>
              <a:t>C’est pas suffisant :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214810" y="5643578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23BA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14810" y="5357826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23B7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14810" y="5072074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23B3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14810" y="4786322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23AF</a:t>
            </a:r>
          </a:p>
        </p:txBody>
      </p:sp>
      <p:sp>
        <p:nvSpPr>
          <p:cNvPr id="8" name="Rectangle 7"/>
          <p:cNvSpPr/>
          <p:nvPr/>
        </p:nvSpPr>
        <p:spPr>
          <a:xfrm>
            <a:off x="4214810" y="4500570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23AB</a:t>
            </a:r>
          </a:p>
        </p:txBody>
      </p:sp>
      <p:sp>
        <p:nvSpPr>
          <p:cNvPr id="9" name="Rectangle 8"/>
          <p:cNvSpPr/>
          <p:nvPr/>
        </p:nvSpPr>
        <p:spPr>
          <a:xfrm>
            <a:off x="4214810" y="4214818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23A8</a:t>
            </a:r>
            <a:endParaRPr lang="fr-FR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4714876" y="3500438"/>
            <a:ext cx="1000132" cy="857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4714876" y="4071942"/>
            <a:ext cx="1000132" cy="5715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4714876" y="4572008"/>
            <a:ext cx="1000132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4714876" y="5072074"/>
            <a:ext cx="1000132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4714876" y="5500702"/>
            <a:ext cx="100013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4714876" y="5786454"/>
            <a:ext cx="1000132" cy="2857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715008" y="3357562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Lelore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00826" y="3357562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Thib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286644" y="3357562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10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15008" y="3929066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Fourien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00826" y="3929066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Gaston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86644" y="3929066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18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715008" y="435769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Zarhi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00826" y="435769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Fred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286644" y="4357694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17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15008" y="492919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Chirac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00826" y="492919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Jaco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86644" y="4929198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4.5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15008" y="5357826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Sarko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500826" y="5357826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Nico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286644" y="5357826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8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715008" y="5929330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Royal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00826" y="5929330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Sego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286644" y="5929330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12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43042" y="4929198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23A1</a:t>
            </a:r>
            <a:endParaRPr lang="fr-FR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5" name="Connecteur droit avec flèche 34"/>
          <p:cNvCxnSpPr>
            <a:endCxn id="9" idx="1"/>
          </p:cNvCxnSpPr>
          <p:nvPr/>
        </p:nvCxnSpPr>
        <p:spPr>
          <a:xfrm flipV="1">
            <a:off x="2214546" y="4357694"/>
            <a:ext cx="2000264" cy="7143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Ça se complique…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Résultat :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786182" y="4643446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23BA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86182" y="4357694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23B7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6182" y="4071942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23B3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6182" y="3786190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23AF</a:t>
            </a:r>
          </a:p>
        </p:txBody>
      </p:sp>
      <p:sp>
        <p:nvSpPr>
          <p:cNvPr id="8" name="Rectangle 7"/>
          <p:cNvSpPr/>
          <p:nvPr/>
        </p:nvSpPr>
        <p:spPr>
          <a:xfrm>
            <a:off x="3786182" y="3500438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23AB</a:t>
            </a:r>
          </a:p>
        </p:txBody>
      </p:sp>
      <p:sp>
        <p:nvSpPr>
          <p:cNvPr id="9" name="Rectangle 8"/>
          <p:cNvSpPr/>
          <p:nvPr/>
        </p:nvSpPr>
        <p:spPr>
          <a:xfrm>
            <a:off x="3786182" y="3214686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23A8</a:t>
            </a:r>
            <a:endParaRPr lang="fr-FR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4286248" y="2500306"/>
            <a:ext cx="1000132" cy="857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4286248" y="3071810"/>
            <a:ext cx="1000132" cy="5715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4286248" y="3571876"/>
            <a:ext cx="1000132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4286248" y="4071942"/>
            <a:ext cx="1000132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4286248" y="4500570"/>
            <a:ext cx="100013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4286248" y="4786322"/>
            <a:ext cx="1000132" cy="2857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286380" y="2357430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Lelore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72198" y="2357430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Thib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58016" y="2357430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10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86380" y="292893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Fourien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72198" y="292893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Gaston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58016" y="2928934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18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86380" y="3357562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Zarhi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72198" y="3357562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Fred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58016" y="3357562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17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86380" y="3929066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Chirac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72198" y="3929066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Jaco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58016" y="3929066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4.5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286380" y="435769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Sarko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72198" y="435769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Nico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58016" y="4357694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8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86380" y="492919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Royal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72198" y="492919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Sego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858016" y="4929198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12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14414" y="3929066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23A1</a:t>
            </a:r>
            <a:endParaRPr lang="fr-FR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5" name="Connecteur droit avec flèche 34"/>
          <p:cNvCxnSpPr>
            <a:endCxn id="9" idx="1"/>
          </p:cNvCxnSpPr>
          <p:nvPr/>
        </p:nvCxnSpPr>
        <p:spPr>
          <a:xfrm flipV="1">
            <a:off x="1785918" y="3357562"/>
            <a:ext cx="2000264" cy="7143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4857752" y="1714488"/>
            <a:ext cx="3000396" cy="4286280"/>
          </a:xfrm>
          <a:prstGeom prst="ellipse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bien faire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Parcourir le tableau pour détruire chaque case</a:t>
            </a:r>
          </a:p>
          <a:p>
            <a:r>
              <a:rPr lang="fr-FR" dirty="0" smtClean="0"/>
              <a:t>Puis détruire le tableau :</a:t>
            </a:r>
          </a:p>
          <a:p>
            <a:pPr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for (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i=0;i&lt;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this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-&gt;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nb;i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delete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this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-&gt;tableau[i];</a:t>
            </a:r>
          </a:p>
          <a:p>
            <a:pPr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delete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[] tableau;</a:t>
            </a:r>
          </a:p>
          <a:p>
            <a:r>
              <a:rPr lang="fr-FR" dirty="0" smtClean="0"/>
              <a:t>Et là, c’est bon…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 :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786182" y="4643446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23BA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86182" y="4357694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23B7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6182" y="4071942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23B3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6182" y="3786190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23AF</a:t>
            </a:r>
          </a:p>
        </p:txBody>
      </p:sp>
      <p:sp>
        <p:nvSpPr>
          <p:cNvPr id="8" name="Rectangle 7"/>
          <p:cNvSpPr/>
          <p:nvPr/>
        </p:nvSpPr>
        <p:spPr>
          <a:xfrm>
            <a:off x="3786182" y="3500438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23AB</a:t>
            </a:r>
          </a:p>
        </p:txBody>
      </p:sp>
      <p:sp>
        <p:nvSpPr>
          <p:cNvPr id="9" name="Rectangle 8"/>
          <p:cNvSpPr/>
          <p:nvPr/>
        </p:nvSpPr>
        <p:spPr>
          <a:xfrm>
            <a:off x="3786182" y="3214686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23A8</a:t>
            </a:r>
            <a:endParaRPr lang="fr-FR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4286248" y="2500306"/>
            <a:ext cx="1000132" cy="857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4286248" y="3071810"/>
            <a:ext cx="1000132" cy="5715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4286248" y="3571876"/>
            <a:ext cx="1000132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4286248" y="4071942"/>
            <a:ext cx="1000132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4286248" y="4500570"/>
            <a:ext cx="100013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4286248" y="4786322"/>
            <a:ext cx="1000132" cy="2857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286380" y="2357430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Lelore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72198" y="2357430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Thib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58016" y="2357430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10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86380" y="292893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Fourien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72198" y="292893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Gaston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58016" y="2928934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18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86380" y="3357562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Zarhi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72198" y="3357562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Fred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58016" y="3357562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17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86380" y="3929066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Chirac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72198" y="3929066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Jaco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58016" y="3929066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4.5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286380" y="435769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Sarko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72198" y="435769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Nico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58016" y="4357694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8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86380" y="492919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Royal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72198" y="492919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Sego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858016" y="4929198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12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14414" y="3929066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23A1</a:t>
            </a:r>
            <a:endParaRPr lang="fr-FR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5" name="Connecteur droit avec flèche 34"/>
          <p:cNvCxnSpPr>
            <a:endCxn id="9" idx="1"/>
          </p:cNvCxnSpPr>
          <p:nvPr/>
        </p:nvCxnSpPr>
        <p:spPr>
          <a:xfrm flipV="1">
            <a:off x="1785918" y="3357562"/>
            <a:ext cx="2000264" cy="7143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000"/>
                            </p:stCondLst>
                            <p:childTnLst>
                              <p:par>
                                <p:cTn id="123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500"/>
                            </p:stCondLst>
                            <p:childTnLst>
                              <p:par>
                                <p:cTn id="134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0"/>
                            </p:stCondLst>
                            <p:childTnLst>
                              <p:par>
                                <p:cTn id="145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500"/>
                            </p:stCondLst>
                            <p:childTnLst>
                              <p:par>
                                <p:cTn id="156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Enoncé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veut écrire un programme qui permet de gérer une liste de notes grâce à un tableau de taille variable</a:t>
            </a:r>
          </a:p>
          <a:p>
            <a:r>
              <a:rPr lang="fr-FR" dirty="0" smtClean="0"/>
              <a:t>On créé la classe note :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643174" y="3571876"/>
            <a:ext cx="3786214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fr-F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Note</a:t>
            </a:r>
          </a:p>
        </p:txBody>
      </p:sp>
      <p:sp>
        <p:nvSpPr>
          <p:cNvPr id="5" name="Rectangle 4"/>
          <p:cNvSpPr/>
          <p:nvPr/>
        </p:nvSpPr>
        <p:spPr>
          <a:xfrm>
            <a:off x="2643174" y="4643446"/>
            <a:ext cx="3786214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Note(</a:t>
            </a:r>
            <a:r>
              <a:rPr lang="fr-FR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string,string</a:t>
            </a:r>
            <a:r>
              <a:rPr lang="fr-F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fr-FR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~Note()</a:t>
            </a:r>
          </a:p>
          <a:p>
            <a:r>
              <a:rPr lang="fr-FR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fr-F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affiche()</a:t>
            </a:r>
            <a:endParaRPr lang="fr-FR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43174" y="3857628"/>
            <a:ext cx="3786214" cy="7858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nom : string</a:t>
            </a:r>
          </a:p>
          <a:p>
            <a:r>
              <a:rPr lang="fr-FR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prenom</a:t>
            </a:r>
            <a:r>
              <a:rPr lang="fr-FR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string</a:t>
            </a:r>
          </a:p>
          <a:p>
            <a:r>
              <a:rPr lang="fr-FR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valeur : </a:t>
            </a:r>
            <a:r>
              <a:rPr lang="fr-FR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fr-FR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 les pointeurs?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L’avantage des pointeurs, c’est de pouvoir créer et détruire à volonté des notes :</a:t>
            </a:r>
          </a:p>
          <a:p>
            <a:pPr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Note *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=new Note("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thib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Lelore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",12);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-&gt;affiche();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fr-F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=new Note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("Gaston", "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Fourien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",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18);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-&gt;affiche();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Source d’erreurs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Où est l’erreur :</a:t>
            </a:r>
          </a:p>
          <a:p>
            <a:pPr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Note *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=new Note("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thib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Lelore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",12);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=new Note("Gaston", "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Fourien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",18);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&gt;affiche();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fr-FR" sz="2800" dirty="0" smtClean="0"/>
          </a:p>
          <a:p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5500694" y="3071810"/>
            <a:ext cx="500066" cy="428628"/>
          </a:xfrm>
          <a:prstGeom prst="ellipse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428596" y="2786058"/>
            <a:ext cx="5357850" cy="35719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Source d’erreurs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Où est l’erreur :</a:t>
            </a:r>
          </a:p>
          <a:p>
            <a:pPr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Note *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=new Note("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thib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Lelore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",12);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=new Note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("Gaston", "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Fourien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",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18);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-&gt;affiche();</a:t>
            </a:r>
            <a:endParaRPr lang="fr-FR" sz="2800" dirty="0" smtClean="0"/>
          </a:p>
          <a:p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428596" y="4214818"/>
            <a:ext cx="2500330" cy="35719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liste de note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principe est d’utiliser un tableau de pointeurs :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428728" y="5572140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428728" y="5286388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428728" y="5000636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428728" y="4714884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428728" y="4429132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428728" y="4143380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1928794" y="3429000"/>
            <a:ext cx="1000132" cy="857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1928794" y="4000504"/>
            <a:ext cx="1000132" cy="5715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1928794" y="4500570"/>
            <a:ext cx="1000132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1928794" y="5000636"/>
            <a:ext cx="1000132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1928794" y="5429264"/>
            <a:ext cx="100013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1928794" y="5715016"/>
            <a:ext cx="1000132" cy="2857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928926" y="328612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Lelore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14744" y="328612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Thib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00562" y="3286124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10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928926" y="385762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Fourien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714744" y="385762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Gaston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500562" y="3857628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18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28926" y="4286256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Zarhi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714744" y="4286256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Fred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00562" y="4286256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17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928926" y="4857760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Chirac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714744" y="4857760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Jaco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500562" y="4857760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4.5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928926" y="528638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Sarko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714744" y="528638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Nico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500562" y="5286388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8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928926" y="5857892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Royal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714744" y="5857892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Sego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500562" y="5857892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12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5286380" y="2571744"/>
            <a:ext cx="3816000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36000" rIns="36000" bIns="36000" rtlCol="0">
            <a:spAutoFit/>
          </a:bodyPr>
          <a:lstStyle/>
          <a:p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Note *tableau[6];</a:t>
            </a:r>
          </a:p>
          <a:p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Tableau[0]=new Note("</a:t>
            </a:r>
            <a:r>
              <a:rPr lang="fr-FR" sz="1600" b="1" dirty="0" err="1" smtClean="0">
                <a:latin typeface="Courier New" pitchFamily="49" charset="0"/>
                <a:cs typeface="Courier New" pitchFamily="49" charset="0"/>
              </a:rPr>
              <a:t>Lelore</a:t>
            </a:r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fr-FR" sz="1600" b="1" dirty="0" err="1" smtClean="0">
                <a:latin typeface="Courier New" pitchFamily="49" charset="0"/>
                <a:cs typeface="Courier New" pitchFamily="49" charset="0"/>
              </a:rPr>
              <a:t>Thib</a:t>
            </a:r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",10);</a:t>
            </a:r>
          </a:p>
          <a:p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Tableau[1]=new Note</a:t>
            </a:r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fr-FR" sz="1600" b="1" dirty="0" err="1" smtClean="0">
                <a:latin typeface="Courier New" pitchFamily="49" charset="0"/>
                <a:cs typeface="Courier New" pitchFamily="49" charset="0"/>
              </a:rPr>
              <a:t>Fourien</a:t>
            </a:r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", "Gaston",</a:t>
            </a:r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18);</a:t>
            </a:r>
          </a:p>
          <a:p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Tableau[2]=new Note("</a:t>
            </a:r>
            <a:r>
              <a:rPr lang="fr-FR" sz="1600" b="1" dirty="0" err="1" smtClean="0">
                <a:latin typeface="Courier New" pitchFamily="49" charset="0"/>
                <a:cs typeface="Courier New" pitchFamily="49" charset="0"/>
              </a:rPr>
              <a:t>Zarhi</a:t>
            </a:r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", "Fred",17);</a:t>
            </a:r>
          </a:p>
          <a:p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Tableau[3]=new Note("Chirac", "Jaco",4.5);</a:t>
            </a:r>
          </a:p>
          <a:p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Tableau[4]=new Note("</a:t>
            </a:r>
            <a:r>
              <a:rPr lang="fr-FR" sz="1600" b="1" dirty="0" err="1" smtClean="0">
                <a:latin typeface="Courier New" pitchFamily="49" charset="0"/>
                <a:cs typeface="Courier New" pitchFamily="49" charset="0"/>
              </a:rPr>
              <a:t>Sarko</a:t>
            </a:r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", "Nico",8);</a:t>
            </a:r>
          </a:p>
          <a:p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Tableau[5]=new Note("Royal", "</a:t>
            </a:r>
            <a:r>
              <a:rPr lang="fr-FR" sz="1600" b="1" dirty="0" err="1" smtClean="0">
                <a:latin typeface="Courier New" pitchFamily="49" charset="0"/>
                <a:cs typeface="Courier New" pitchFamily="49" charset="0"/>
              </a:rPr>
              <a:t>Sego</a:t>
            </a:r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",12);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Nouvelle et ancienne représentation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428728" y="5572140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23A8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8728" y="5286388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23AB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8728" y="5000636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23AF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728" y="4714884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23B3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8728" y="4429132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23B7</a:t>
            </a:r>
          </a:p>
        </p:txBody>
      </p:sp>
      <p:sp>
        <p:nvSpPr>
          <p:cNvPr id="9" name="Rectangle 8"/>
          <p:cNvSpPr/>
          <p:nvPr/>
        </p:nvSpPr>
        <p:spPr>
          <a:xfrm>
            <a:off x="1428728" y="4143380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23BA</a:t>
            </a:r>
            <a:endParaRPr lang="fr-FR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1928794" y="3429000"/>
            <a:ext cx="1000132" cy="857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1928794" y="4000504"/>
            <a:ext cx="1000132" cy="5715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1928794" y="4500570"/>
            <a:ext cx="1000132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1928794" y="5000636"/>
            <a:ext cx="1000132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1928794" y="5429264"/>
            <a:ext cx="100013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1928794" y="5715016"/>
            <a:ext cx="1000132" cy="2857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928926" y="328612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Lelore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14744" y="3286124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Thib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00562" y="3286124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10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28926" y="385762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Fourien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14744" y="385762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Gaston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00562" y="3857628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18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28926" y="4286256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Zarhi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714744" y="4286256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Fred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562" y="4286256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17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28926" y="4857760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Chirac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14744" y="4857760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Jaco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00562" y="4857760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4.5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28926" y="528638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Sarko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714744" y="5286388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Nico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00562" y="5286388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8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8926" y="5857892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Royal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14744" y="5857892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Sego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00562" y="5857892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12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5072066" y="2121091"/>
            <a:ext cx="614271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23B7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5072066" y="1785926"/>
            <a:ext cx="609013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23BA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5072066" y="2478281"/>
            <a:ext cx="612668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23B3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072066" y="3192661"/>
            <a:ext cx="614271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23AB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" name="Text Box 21"/>
          <p:cNvSpPr txBox="1">
            <a:spLocks noChangeArrowheads="1"/>
          </p:cNvSpPr>
          <p:nvPr/>
        </p:nvSpPr>
        <p:spPr bwMode="auto">
          <a:xfrm>
            <a:off x="5072066" y="2835471"/>
            <a:ext cx="614271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23AF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Text Box 22"/>
          <p:cNvSpPr txBox="1">
            <a:spLocks noChangeArrowheads="1"/>
          </p:cNvSpPr>
          <p:nvPr/>
        </p:nvSpPr>
        <p:spPr bwMode="auto">
          <a:xfrm>
            <a:off x="5072066" y="3549851"/>
            <a:ext cx="614271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23A8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5100737" y="3857628"/>
            <a:ext cx="614271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23A7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>
            <a:off x="5100737" y="4143380"/>
            <a:ext cx="614271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23A6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5100737" y="4429132"/>
            <a:ext cx="614271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23A5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Text Box 22"/>
          <p:cNvSpPr txBox="1">
            <a:spLocks noChangeArrowheads="1"/>
          </p:cNvSpPr>
          <p:nvPr/>
        </p:nvSpPr>
        <p:spPr bwMode="auto">
          <a:xfrm>
            <a:off x="5100737" y="4786322"/>
            <a:ext cx="614271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23A4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5100737" y="5072074"/>
            <a:ext cx="614271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23A3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Text Box 22"/>
          <p:cNvSpPr txBox="1">
            <a:spLocks noChangeArrowheads="1"/>
          </p:cNvSpPr>
          <p:nvPr/>
        </p:nvSpPr>
        <p:spPr bwMode="auto">
          <a:xfrm>
            <a:off x="5100737" y="5429264"/>
            <a:ext cx="614271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23A2</a:t>
            </a:r>
            <a:endParaRPr lang="fr-FR" sz="14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6232 " pathEditMode="relative" ptsTypes="AA">
                                      <p:cBhvr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6232 " pathEditMode="relative" ptsTypes="AA">
                                      <p:cBhvr>
                                        <p:cTn id="4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6232 " pathEditMode="relative" ptsTypes="AA">
                                      <p:cBhvr>
                                        <p:cTn id="4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9378 " pathEditMode="relative" ptsTypes="AA">
                                      <p:cBhvr>
                                        <p:cTn id="5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9378 " pathEditMode="relative" ptsTypes="AA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9378 " pathEditMode="relative" ptsTypes="AA">
                                      <p:cBhvr>
                                        <p:cTn id="5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30419 " pathEditMode="relative" ptsTypes="AA">
                                      <p:cBhvr>
                                        <p:cTn id="5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30419 " pathEditMode="relative" ptsTypes="AA">
                                      <p:cBhvr>
                                        <p:cTn id="5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30419 " pathEditMode="relative" ptsTypes="AA">
                                      <p:cBhvr>
                                        <p:cTn id="6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33588 " pathEditMode="relative" ptsTypes="AA">
                                      <p:cBhvr>
                                        <p:cTn id="6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33588 " pathEditMode="relative" ptsTypes="AA">
                                      <p:cBhvr>
                                        <p:cTn id="6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33588 " pathEditMode="relative" ptsTypes="AA">
                                      <p:cBhvr>
                                        <p:cTn id="6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191 " pathEditMode="relative" ptsTypes="AA">
                                      <p:cBhvr>
                                        <p:cTn id="6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191 " pathEditMode="relative" ptsTypes="AA">
                                      <p:cBhvr>
                                        <p:cTn id="7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191 " pathEditMode="relative" ptsTypes="AA">
                                      <p:cBhvr>
                                        <p:cTn id="7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2021 " pathEditMode="relative" ptsTypes="AA">
                                      <p:cBhvr>
                                        <p:cTn id="7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2021 " pathEditMode="relative" ptsTypes="AA">
                                      <p:cBhvr>
                                        <p:cTn id="7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L 0 -0.22021 " pathEditMode="relative" ptsTypes="AA">
                                      <p:cBhvr>
                                        <p:cTn id="7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-0.03146 " pathEditMode="relative" ptsTypes="AA">
                                      <p:cBhvr>
                                        <p:cTn id="80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-0.03146 " pathEditMode="relative" ptsTypes="AA">
                                      <p:cBhvr>
                                        <p:cTn id="8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-0.03146 " pathEditMode="relative" ptsTypes="AA">
                                      <p:cBhvr>
                                        <p:cTn id="84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-0.03146 " pathEditMode="relative" ptsTypes="AA">
                                      <p:cBhvr>
                                        <p:cTn id="8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-0.03146 " pathEditMode="relative" ptsTypes="AA">
                                      <p:cBhvr>
                                        <p:cTn id="88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-0.03146 " pathEditMode="relative" ptsTypes="AA">
                                      <p:cBhvr>
                                        <p:cTn id="9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-0.03146 " pathEditMode="relative" ptsTypes="AA">
                                      <p:cBhvr>
                                        <p:cTn id="92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-0.03146 " pathEditMode="relative" ptsTypes="AA">
                                      <p:cBhvr>
                                        <p:cTn id="9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-0.03146 " pathEditMode="relative" ptsTypes="AA">
                                      <p:cBhvr>
                                        <p:cTn id="96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-0.03146 " pathEditMode="relative" ptsTypes="AA">
                                      <p:cBhvr>
                                        <p:cTn id="9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-0.03146 " pathEditMode="relative" ptsTypes="AA">
                                      <p:cBhvr>
                                        <p:cTn id="100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-0.03146 " pathEditMode="relative" ptsTypes="AA">
                                      <p:cBhvr>
                                        <p:cTn id="102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000"/>
                            </p:stCondLst>
                            <p:childTnLst>
                              <p:par>
                                <p:cTn id="15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000"/>
                            </p:stCondLst>
                            <p:childTnLst>
                              <p:par>
                                <p:cTn id="16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00"/>
                            </p:stCondLst>
                            <p:childTnLst>
                              <p:par>
                                <p:cTn id="16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  <p:bldP spid="6" grpId="0" build="allAtOnce" animBg="1"/>
      <p:bldP spid="7" grpId="0" build="allAtOnce" animBg="1"/>
      <p:bldP spid="8" grpId="0" build="allAtOnce" animBg="1"/>
      <p:bldP spid="9" grpId="1" uiExpand="1" build="allAtOnce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5" grpId="0" animBg="1"/>
      <p:bldP spid="45" grpId="1" animBg="1"/>
      <p:bldP spid="46" grpId="0" animBg="1"/>
      <p:bldP spid="4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Finalement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Quels sont les avantages par rapport à un tableau de Note simple?</a:t>
            </a:r>
          </a:p>
          <a:p>
            <a:pPr lvl="1"/>
            <a:r>
              <a:rPr lang="fr-FR" dirty="0" smtClean="0"/>
              <a:t>Quand on écrit Note tableau[10];</a:t>
            </a:r>
          </a:p>
          <a:p>
            <a:pPr lvl="2"/>
            <a:r>
              <a:rPr lang="fr-FR" dirty="0" smtClean="0"/>
              <a:t>On créé 10 notes vides (en utilisant le constructeur par défaut)</a:t>
            </a:r>
          </a:p>
          <a:p>
            <a:pPr lvl="1"/>
            <a:r>
              <a:rPr lang="fr-FR" dirty="0" smtClean="0"/>
              <a:t>Quand on écrit Note *tableau[10];</a:t>
            </a:r>
          </a:p>
          <a:p>
            <a:pPr lvl="2"/>
            <a:r>
              <a:rPr lang="fr-FR" dirty="0" smtClean="0"/>
              <a:t>On créé 10 cases qui ne pointent sur rien</a:t>
            </a:r>
          </a:p>
          <a:p>
            <a:pPr lvl="2"/>
            <a:r>
              <a:rPr lang="fr-FR" dirty="0" smtClean="0"/>
              <a:t>On peut créer des Notes au besoin.</a:t>
            </a:r>
          </a:p>
          <a:p>
            <a:r>
              <a:rPr lang="fr-FR" dirty="0" smtClean="0"/>
              <a:t>Plus logique (on créé des notes quand il faut)</a:t>
            </a:r>
          </a:p>
          <a:p>
            <a:r>
              <a:rPr lang="fr-FR" dirty="0" smtClean="0"/>
              <a:t>Plus simple</a:t>
            </a:r>
          </a:p>
          <a:p>
            <a:pPr lvl="1"/>
            <a:r>
              <a:rPr lang="fr-FR" dirty="0" smtClean="0"/>
              <a:t>pas besoin de penser à créer un constructeur par défaut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Donc la fonction </a:t>
            </a:r>
            <a:r>
              <a:rPr lang="fr-FR" dirty="0" err="1" smtClean="0"/>
              <a:t>ajoutNote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 qu’il faut c’est ajouter une note dans la bonne case</a:t>
            </a:r>
          </a:p>
          <a:p>
            <a:pPr>
              <a:buNone/>
            </a:pP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void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ajoutNote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(string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nom,string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prenom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note){</a:t>
            </a:r>
          </a:p>
          <a:p>
            <a:pPr>
              <a:buNone/>
            </a:pP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this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-&gt;tableau[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this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-&gt;nb]=new Note(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nom,prenom,note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this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-&gt;nb=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this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-&gt;nb+1;</a:t>
            </a:r>
          </a:p>
          <a:p>
            <a:pPr>
              <a:buNone/>
            </a:pP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fr-FR" dirty="0" smtClean="0"/>
              <a:t>Donc on utilise une variable pour savoir dans quelle case ajouter la note (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this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-&gt;nb</a:t>
            </a:r>
            <a:r>
              <a:rPr lang="fr-FR" dirty="0" smtClean="0"/>
              <a:t>)</a:t>
            </a:r>
          </a:p>
          <a:p>
            <a:r>
              <a:rPr lang="fr-FR" dirty="0" smtClean="0"/>
              <a:t>Par contre, on a oublié de tester si on ne sort pas du tableau (si on a 10 cases et qu’on veux créer une 11</a:t>
            </a:r>
            <a:r>
              <a:rPr lang="fr-FR" baseline="30000" dirty="0" smtClean="0"/>
              <a:t>ème</a:t>
            </a:r>
            <a:r>
              <a:rPr lang="fr-FR" dirty="0" smtClean="0"/>
              <a:t> note…)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</TotalTime>
  <Words>714</Words>
  <Application>Microsoft Office PowerPoint</Application>
  <PresentationFormat>Affichage à l'écran (4:3)</PresentationFormat>
  <Paragraphs>250</Paragraphs>
  <Slides>16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Débit</vt:lpstr>
      <vt:lpstr>Correction TP1</vt:lpstr>
      <vt:lpstr>Enoncé</vt:lpstr>
      <vt:lpstr>Et les pointeurs?</vt:lpstr>
      <vt:lpstr>Source d’erreurs</vt:lpstr>
      <vt:lpstr>Source d’erreurs</vt:lpstr>
      <vt:lpstr>Une liste de note</vt:lpstr>
      <vt:lpstr>Nouvelle et ancienne représentation</vt:lpstr>
      <vt:lpstr>Finalement</vt:lpstr>
      <vt:lpstr>Donc la fonction ajoutNote</vt:lpstr>
      <vt:lpstr>Afficher les notes</vt:lpstr>
      <vt:lpstr>Conclusion</vt:lpstr>
      <vt:lpstr>Mais c’est pas tout…</vt:lpstr>
      <vt:lpstr>Ça se complique…</vt:lpstr>
      <vt:lpstr>Ça se complique…</vt:lpstr>
      <vt:lpstr>Pour bien faire :</vt:lpstr>
      <vt:lpstr>Résultat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Correction TP1</dc:title>
  <dc:creator>Lelore</dc:creator>
  <cp:lastModifiedBy>tableau</cp:lastModifiedBy>
  <cp:revision>16</cp:revision>
  <dcterms:created xsi:type="dcterms:W3CDTF">2008-03-19T09:00:30Z</dcterms:created>
  <dcterms:modified xsi:type="dcterms:W3CDTF">2009-04-02T10:56:57Z</dcterms:modified>
</cp:coreProperties>
</file>